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0"/>
  </p:notesMasterIdLst>
  <p:handoutMasterIdLst>
    <p:handoutMasterId r:id="rId31"/>
  </p:handoutMasterIdLst>
  <p:sldIdLst>
    <p:sldId id="302" r:id="rId3"/>
    <p:sldId id="360" r:id="rId4"/>
    <p:sldId id="353" r:id="rId5"/>
    <p:sldId id="354" r:id="rId6"/>
    <p:sldId id="355" r:id="rId7"/>
    <p:sldId id="356" r:id="rId8"/>
    <p:sldId id="357" r:id="rId9"/>
    <p:sldId id="336" r:id="rId10"/>
    <p:sldId id="337" r:id="rId11"/>
    <p:sldId id="338" r:id="rId12"/>
    <p:sldId id="339" r:id="rId13"/>
    <p:sldId id="340" r:id="rId14"/>
    <p:sldId id="341" r:id="rId15"/>
    <p:sldId id="342" r:id="rId16"/>
    <p:sldId id="358" r:id="rId17"/>
    <p:sldId id="361" r:id="rId18"/>
    <p:sldId id="362" r:id="rId19"/>
    <p:sldId id="363" r:id="rId20"/>
    <p:sldId id="364" r:id="rId21"/>
    <p:sldId id="365" r:id="rId22"/>
    <p:sldId id="359" r:id="rId23"/>
    <p:sldId id="348" r:id="rId24"/>
    <p:sldId id="349" r:id="rId25"/>
    <p:sldId id="350" r:id="rId26"/>
    <p:sldId id="351" r:id="rId27"/>
    <p:sldId id="352" r:id="rId28"/>
    <p:sldId id="335" r:id="rId29"/>
  </p:sldIdLst>
  <p:sldSz cx="9144000" cy="6858000" type="screen4x3"/>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uCharme" initials="KD" lastIdx="5" clrIdx="0">
    <p:extLst>
      <p:ext uri="{19B8F6BF-5375-455C-9EA6-DF929625EA0E}">
        <p15:presenceInfo xmlns:p15="http://schemas.microsoft.com/office/powerpoint/2012/main" userId="0a7d28399834bd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autoAdjust="0"/>
    <p:restoredTop sz="55007" autoAdjust="0"/>
  </p:normalViewPr>
  <p:slideViewPr>
    <p:cSldViewPr showGuides="1">
      <p:cViewPr varScale="1">
        <p:scale>
          <a:sx n="52" d="100"/>
          <a:sy n="52" d="100"/>
        </p:scale>
        <p:origin x="1638" y="66"/>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2-11T11:38:52.199" idx="4">
    <p:pos x="10" y="10"/>
    <p:text>Slide name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1T11:24:51.046" idx="1">
    <p:pos x="10" y="10"/>
    <p:text>changing notes section for voice over</p:text>
    <p:extLst>
      <p:ext uri="{C676402C-5697-4E1C-873F-D02D1690AC5C}">
        <p15:threadingInfo xmlns:p15="http://schemas.microsoft.com/office/powerpoint/2012/main" timeZoneBias="300"/>
      </p:ext>
    </p:extLst>
  </p:cm>
  <p:cm authorId="1" dt="2017-12-11T11:57:56.732" idx="5">
    <p:pos x="10" y="106"/>
    <p:text>and slide now too</p:text>
    <p:extLst>
      <p:ext uri="{C676402C-5697-4E1C-873F-D02D1690AC5C}">
        <p15:threadingInfo xmlns:p15="http://schemas.microsoft.com/office/powerpoint/2012/main" timeZoneBias="30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1T11:31:59.958" idx="3">
    <p:pos x="10" y="10"/>
    <p:text>Whole Slide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28376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as ground truths to calculate Euclidean distances. </a:t>
            </a:r>
          </a:p>
          <a:p>
            <a:endParaRPr lang="en-US" baseline="0" dirty="0"/>
          </a:p>
          <a:p>
            <a:r>
              <a:rPr lang="en-US" baseline="0" dirty="0"/>
              <a:t>To generate these bounding boxes, we made use of </a:t>
            </a:r>
            <a:r>
              <a:rPr lang="en-US" baseline="0" dirty="0" err="1"/>
              <a:t>LabelImg</a:t>
            </a:r>
            <a:r>
              <a:rPr lang="en-US" baseline="0" dirty="0"/>
              <a:t> to open each photo, draw a box around the object, and then classify it. </a:t>
            </a:r>
            <a:r>
              <a:rPr lang="en-US" baseline="0" dirty="0" err="1"/>
              <a:t>LabelImg</a:t>
            </a:r>
            <a:r>
              <a:rPr lang="en-US" baseline="0" dirty="0"/>
              <a:t> then creates an xml file that contain the locations, sizes, and classification label for each box. In order to import these files by </a:t>
            </a:r>
            <a:r>
              <a:rPr lang="en-US" baseline="0" dirty="0" err="1"/>
              <a:t>tensorflow</a:t>
            </a:r>
            <a:r>
              <a:rPr lang="en-US" baseline="0" dirty="0"/>
              <a:t>, they are converted to </a:t>
            </a:r>
            <a:r>
              <a:rPr lang="en-US" baseline="0" dirty="0" err="1"/>
              <a:t>tensorflow</a:t>
            </a:r>
            <a:r>
              <a:rPr lang="en-US" baseline="0" dirty="0"/>
              <a:t> record files.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12</a:t>
            </a:fld>
            <a:endParaRPr lang="en-US"/>
          </a:p>
        </p:txBody>
      </p:sp>
    </p:spTree>
    <p:extLst>
      <p:ext uri="{BB962C8B-B14F-4D97-AF65-F5344CB8AC3E}">
        <p14:creationId xmlns:p14="http://schemas.microsoft.com/office/powerpoint/2010/main" val="314542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13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Along with the </a:t>
            </a:r>
            <a:r>
              <a:rPr lang="en-US" b="0" dirty="0" err="1"/>
              <a:t>tensorflow</a:t>
            </a:r>
            <a:r>
              <a:rPr lang="en-US" b="0" baseline="0" dirty="0"/>
              <a:t> record files, we will also need a </a:t>
            </a:r>
            <a:r>
              <a:rPr lang="en-US" b="0" baseline="0" dirty="0" err="1"/>
              <a:t>pbtxt</a:t>
            </a:r>
            <a:r>
              <a:rPr lang="en-US" b="0" baseline="0" dirty="0"/>
              <a:t> file and configuration file.</a:t>
            </a:r>
          </a:p>
          <a:p>
            <a:pPr>
              <a:buFont typeface="Wingdings" pitchFamily="2" charset="2"/>
              <a:buNone/>
            </a:pPr>
            <a:endParaRPr lang="en-US" b="0" baseline="0" dirty="0"/>
          </a:p>
          <a:p>
            <a:pPr>
              <a:buFont typeface="Wingdings" pitchFamily="2" charset="2"/>
              <a:buNone/>
            </a:pPr>
            <a:r>
              <a:rPr lang="en-US" b="0" baseline="0" dirty="0"/>
              <a:t>The </a:t>
            </a:r>
            <a:r>
              <a:rPr lang="en-US" b="0" baseline="0" dirty="0" err="1"/>
              <a:t>pbtxt</a:t>
            </a:r>
            <a:r>
              <a:rPr lang="en-US" b="0" baseline="0" dirty="0"/>
              <a:t> file is used to link the id number from the neural network to a classification label. </a:t>
            </a:r>
          </a:p>
          <a:p>
            <a:pPr>
              <a:buFont typeface="Wingdings" pitchFamily="2" charset="2"/>
              <a:buNone/>
            </a:pPr>
            <a:r>
              <a:rPr lang="en-US" b="0" baseline="0" dirty="0"/>
              <a:t>Our classification labels of Wrenches, Pliers, and Screwdrivers have represented with an id of 1, 2, and 3 respectively.</a:t>
            </a:r>
          </a:p>
          <a:p>
            <a:pPr>
              <a:buFont typeface="Wingdings" pitchFamily="2" charset="2"/>
              <a:buNone/>
            </a:pPr>
            <a:endParaRPr lang="en-US" b="0" baseline="0" dirty="0"/>
          </a:p>
          <a:p>
            <a:pPr>
              <a:buFont typeface="Wingdings" pitchFamily="2" charset="2"/>
              <a:buNone/>
            </a:pPr>
            <a:r>
              <a:rPr lang="en-US" b="0" baseline="0" dirty="0"/>
              <a:t>We are using the </a:t>
            </a:r>
            <a:r>
              <a:rPr lang="en-US" sz="1200" dirty="0"/>
              <a:t>ssd_mobilenet_v1_pets</a:t>
            </a:r>
            <a:r>
              <a:rPr lang="en-US" sz="1200" baseline="0" dirty="0"/>
              <a:t> configuration file with a few tweaks. The number of classes was changed to 3, we reduced the batch size from 24 to 15 for hardware considerations, and lastly we had to point the configuration file to our dataset and label map.</a:t>
            </a:r>
          </a:p>
          <a:p>
            <a:pPr>
              <a:buFont typeface="Wingdings" pitchFamily="2" charset="2"/>
              <a:buNone/>
            </a:pPr>
            <a:endParaRPr lang="en-US" sz="1200" b="0" baseline="0" dirty="0"/>
          </a:p>
          <a:p>
            <a:pPr>
              <a:buFont typeface="Wingdings" pitchFamily="2" charset="2"/>
              <a:buNone/>
            </a:pPr>
            <a:r>
              <a:rPr lang="en-US" sz="1200" b="0" baseline="0" dirty="0"/>
              <a:t>The overall training time was 13+ hours as it ran overnight.</a:t>
            </a:r>
          </a:p>
          <a:p>
            <a:pPr>
              <a:buFont typeface="Wingdings" pitchFamily="2" charset="2"/>
              <a:buNone/>
            </a:pPr>
            <a:endParaRPr lang="en-US" sz="1200" b="0" baseline="0" dirty="0"/>
          </a:p>
          <a:p>
            <a:pPr>
              <a:buFont typeface="Wingdings" pitchFamily="2" charset="2"/>
              <a:buNone/>
            </a:pPr>
            <a:r>
              <a:rPr lang="en-US" sz="1200" b="0" baseline="0" dirty="0"/>
              <a:t>The next slide shows a video the results without tracking added.</a:t>
            </a: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174579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6568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752231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However, we also wanted to incorporate object tracking. Much like object detection, object tracking is about finding a specific object in a frame of video. However, object tracking assumes that you know the initial bounding box, and that an object will be in each successive frame. This allows for a variety of options that are not available for object detection.  </a:t>
            </a:r>
          </a:p>
          <a:p>
            <a:endParaRPr lang="en-US" dirty="0"/>
          </a:p>
          <a:p>
            <a:r>
              <a:rPr lang="en-US" dirty="0"/>
              <a:t>In the context of real-time object tracking, algorithms are split up into two aspects, a motion model and an appearance model. The motion model keeps track of position and velocity of an object. The Kalman filter is a commonly used example of this. </a:t>
            </a:r>
          </a:p>
          <a:p>
            <a:endParaRPr lang="en-US" dirty="0"/>
          </a:p>
          <a:p>
            <a:r>
              <a:rPr lang="en-US" dirty="0"/>
              <a:t>The appearance model represents what the object to be tracked looks like. While a template could be used, most modern techniques use a classifier that is trained online to represent the object. This improves robustness when compared to using a template.</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16</a:t>
            </a:fld>
            <a:endParaRPr lang="en-US"/>
          </a:p>
        </p:txBody>
      </p:sp>
    </p:spTree>
    <p:extLst>
      <p:ext uri="{BB962C8B-B14F-4D97-AF65-F5344CB8AC3E}">
        <p14:creationId xmlns:p14="http://schemas.microsoft.com/office/powerpoint/2010/main" val="280626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So with the results we’ve shown with object detection, why would a tracker be important to implement? There are three main reasons in doing so. </a:t>
            </a:r>
          </a:p>
          <a:p>
            <a:r>
              <a:rPr lang="en-US" dirty="0"/>
              <a:t>The first reason is that tracking algorithms are usually faster than detection algorithms. Detection algorithms, by their nature, do not assume anything about the object in question. Tracking algorithms, however, start off knowing a decent amount about the object, including its last position and velocity. With this information, trackers can come to a conclusion faster. However, over time, trackers tend to accumulate errors. This is frequently dealt with by periodically reinitializing tracked bounding boxes with an object detector, and this is what we have implemented.</a:t>
            </a:r>
          </a:p>
          <a:p>
            <a:r>
              <a:rPr lang="en-US" dirty="0"/>
              <a:t>Another reason to use tracking is because it can frequently handle occlusion better. In an intuitive sense, this can be thought of as the fact that trackers have more information about the object, and so are more robust than the detectors. This is not a motivating factor in our use case, and the tracker implemented does not seem to be better with occlusions than the detector. </a:t>
            </a:r>
          </a:p>
          <a:p>
            <a:r>
              <a:rPr lang="en-US" dirty="0"/>
              <a:t>The final reason for using a tracker is to preserve the identity of the object from frame to frame, something that a detector inherently is not capable of without some auxiliary way of keeping track. </a:t>
            </a:r>
          </a:p>
        </p:txBody>
      </p:sp>
    </p:spTree>
    <p:extLst>
      <p:ext uri="{BB962C8B-B14F-4D97-AF65-F5344CB8AC3E}">
        <p14:creationId xmlns:p14="http://schemas.microsoft.com/office/powerpoint/2010/main" val="4273565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To decide which tracking algorithm to use, we had to consider the 6 trackers OpenCV 3.3 is capable of implementing. 3 are based on a concept called </a:t>
            </a:r>
            <a:r>
              <a:rPr lang="en-US" sz="1000" dirty="0" err="1"/>
              <a:t>adaboost</a:t>
            </a:r>
            <a:r>
              <a:rPr lang="en-US" sz="1000" dirty="0"/>
              <a:t>, and three of them are not, so that is how I will separate them. </a:t>
            </a:r>
          </a:p>
          <a:p>
            <a:r>
              <a:rPr lang="en-US" sz="1000" dirty="0" err="1"/>
              <a:t>Adaboost</a:t>
            </a:r>
            <a:r>
              <a:rPr lang="en-US" sz="1000" dirty="0"/>
              <a:t> is an ensemble learning method that uses a linear combination of weak classifiers to create a strong classifier.</a:t>
            </a:r>
          </a:p>
          <a:p>
            <a:r>
              <a:rPr lang="en-US" sz="1000" dirty="0"/>
              <a:t>Weak, in this context, means that the prediction it gives is only slightly better than chance. Weak classifiers are grouped up. The weak classifiers to be used in the strong classifier are picked by selector functions, that pick the weak classifier in a group that </a:t>
            </a:r>
            <a:r>
              <a:rPr lang="en-US" sz="1000" dirty="0" err="1"/>
              <a:t>minimzes</a:t>
            </a:r>
            <a:r>
              <a:rPr lang="en-US" sz="1000" dirty="0"/>
              <a:t> some loss value. </a:t>
            </a:r>
          </a:p>
          <a:p>
            <a:endParaRPr lang="en-US" sz="1000" dirty="0"/>
          </a:p>
          <a:p>
            <a:r>
              <a:rPr lang="en-US" sz="1000" dirty="0"/>
              <a:t>Boosting: have an ensemble of weak classifiers that use different features, including </a:t>
            </a:r>
            <a:r>
              <a:rPr lang="en-US" sz="1000" dirty="0" err="1"/>
              <a:t>Haar</a:t>
            </a:r>
            <a:r>
              <a:rPr lang="en-US" sz="1000" dirty="0"/>
              <a:t> Wavelets, Histograms of Gradients, and Local Binary Pattern features. Weak classifiers choose whether or not the location is the object by modeling the </a:t>
            </a:r>
            <a:r>
              <a:rPr lang="en-US" sz="1000" dirty="0" err="1"/>
              <a:t>prob</a:t>
            </a:r>
            <a:r>
              <a:rPr lang="en-US" sz="1000" dirty="0"/>
              <a:t> </a:t>
            </a:r>
            <a:r>
              <a:rPr lang="en-US" sz="1000" dirty="0" err="1"/>
              <a:t>dist</a:t>
            </a:r>
            <a:r>
              <a:rPr lang="en-US" sz="1000" dirty="0"/>
              <a:t> with a KF technique. Decisions for Harr wavelet- based classifiers are made using a threshold,  and decisions for histogram-based features are made using NN. </a:t>
            </a:r>
          </a:p>
          <a:p>
            <a:r>
              <a:rPr lang="en-US" sz="1000" dirty="0"/>
              <a:t>Use a linear combination of these classifiers to make a strong classifier, the highest value produced is chosen as the object location. The classifiers are updated with this prediction as a positive location, and surrounding background patches as negative locations. </a:t>
            </a:r>
          </a:p>
          <a:p>
            <a:r>
              <a:rPr lang="en-US" sz="1000" dirty="0"/>
              <a:t>Legacy, outperformed by other methods.</a:t>
            </a:r>
          </a:p>
          <a:p>
            <a:endParaRPr lang="en-US" sz="1000" dirty="0"/>
          </a:p>
          <a:p>
            <a:r>
              <a:rPr lang="en-US" sz="1000" dirty="0"/>
              <a:t>Multiple Instance Learning: Same basic concept. The weak classifiers look at groups of patches, called bags, instead of single patches. If any of the patches in a bag would be classified as an object, the whole bag is. The rest of classification works in much the same way as normal Boosting, using bags instead of individual patches..  </a:t>
            </a:r>
          </a:p>
          <a:p>
            <a:endParaRPr lang="en-US" sz="1000" dirty="0"/>
          </a:p>
          <a:p>
            <a:r>
              <a:rPr lang="en-US" sz="1000" dirty="0"/>
              <a:t>KCF: KCF expands on MIL, using the fact that the multiple positive detections will likely have large overlapped sections, allowing for some correlation-related properties to improve on MIL in both speed and accuracy. Details are too math heavy for this presentation. </a:t>
            </a:r>
          </a:p>
          <a:p>
            <a:r>
              <a:rPr lang="en-US" sz="1000" dirty="0"/>
              <a:t>In this category, KCF be the method to use, but in practice it took too long to execute for a pseudo-real time situation, giving about 10 FPS.</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351647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methods have a wider variety of implementations than the previous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Medianflow</a:t>
            </a:r>
            <a:r>
              <a:rPr lang="en-US" dirty="0"/>
              <a:t> looks at all the points inside the bounding box, and uses the Lucas-</a:t>
            </a:r>
            <a:r>
              <a:rPr lang="en-US" dirty="0" err="1"/>
              <a:t>Kanade</a:t>
            </a:r>
            <a:r>
              <a:rPr lang="en-US" dirty="0"/>
              <a:t> optical flow model to track. By assuming that the difference between frames is small and approximately constant around the point of consideration, Lucas-</a:t>
            </a:r>
            <a:r>
              <a:rPr lang="en-US" dirty="0" err="1"/>
              <a:t>Kanade</a:t>
            </a:r>
            <a:r>
              <a:rPr lang="en-US" dirty="0"/>
              <a:t> finds the Least Squares estimator for the optical flow. LK produces a set of points displaced from the original </a:t>
            </a:r>
            <a:r>
              <a:rPr lang="en-US"/>
              <a:t>bounding box. </a:t>
            </a:r>
            <a:r>
              <a:rPr lang="en-US" dirty="0"/>
              <a:t>The weakest 50% of points are filtered out, and the rest are used to estimate the motion of the bounding box. Estimation of the bounding box displacement is performed by getting the median over each spatial dimension. The change in box dimension is calculated by getting the ratio of current-frame point distance and previous-frame point distance for each point and choosing the median. When the assumptions made do not apply, this algorithm does not perform that well.  We ended up using this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TLD:  TLD uses a separate tracking algorithm, that is combined with a Fern Ensemble classifier acting as a detector, updating the tracker when its errors build up. Fern refers to a hashing algorithm, used to generate histograms to be classified. In OpenCV, the tracking algorithm used is </a:t>
            </a:r>
            <a:r>
              <a:rPr lang="en-US" dirty="0" err="1"/>
              <a:t>medianflow</a:t>
            </a:r>
            <a:r>
              <a:rPr lang="en-US" dirty="0"/>
              <a:t>. Previous documentation reported many false positives, so not currently using it. We periodically use a detector to update the box location, so this would be redundant as well.</a:t>
            </a:r>
          </a:p>
          <a:p>
            <a:endParaRPr lang="en-US" dirty="0"/>
          </a:p>
          <a:p>
            <a:r>
              <a:rPr lang="en-US" dirty="0" err="1"/>
              <a:t>Goturn</a:t>
            </a:r>
            <a:r>
              <a:rPr lang="en-US" dirty="0"/>
              <a:t>: Learns generic tracking patterns from a wide variety of training data offline. Then, when brought online, it can track objects based on its learned general motion patterns.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19</a:t>
            </a:fld>
            <a:endParaRPr lang="en-US"/>
          </a:p>
        </p:txBody>
      </p:sp>
    </p:spTree>
    <p:extLst>
      <p:ext uri="{BB962C8B-B14F-4D97-AF65-F5344CB8AC3E}">
        <p14:creationId xmlns:p14="http://schemas.microsoft.com/office/powerpoint/2010/main" val="977890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tracking method selected, it then needed to be incorporated into the project. This is fairly straight forward with </a:t>
            </a:r>
            <a:r>
              <a:rPr lang="en-US" dirty="0" err="1"/>
              <a:t>opencv</a:t>
            </a:r>
            <a:r>
              <a:rPr lang="en-US" dirty="0"/>
              <a:t>. You just need to initialize an instance of the tracker with the bounding box and the frame, and regularly update it with the new frame received from the camera. Tracking occurs every N-1 frames, and the remaining frame uses the detection method described earlier to update the tracker with clean information. </a:t>
            </a:r>
          </a:p>
          <a:p>
            <a:r>
              <a:rPr lang="en-US" dirty="0"/>
              <a:t>If we did not care about preserving an ID, this would be complete. However, with ID preservation, there needs to be a way for IDs to be persistent through a frame of detection. In order to do this, a list of detected objects is kept. With each object, a location, a class, a score, and a tracker instance are kept. In each detection step, each object detected is compared to the list of existing objects. If this box is reasonably close to the box of an existing object, that object is updated. Otherwise, the new object is added to the list, and a tracker is initialized. After all the new detections are processed, any object that was in the list but not updated gets removed from the list.</a:t>
            </a:r>
          </a:p>
          <a:p>
            <a:r>
              <a:rPr lang="en-US" dirty="0"/>
              <a:t> During object tracking frames, each tracker instance is run, updating the box stored with the object.</a:t>
            </a:r>
          </a:p>
        </p:txBody>
      </p:sp>
      <p:sp>
        <p:nvSpPr>
          <p:cNvPr id="4" name="Slide Number Placeholder 3"/>
          <p:cNvSpPr>
            <a:spLocks noGrp="1"/>
          </p:cNvSpPr>
          <p:nvPr>
            <p:ph type="sldNum" sz="quarter" idx="10"/>
          </p:nvPr>
        </p:nvSpPr>
        <p:spPr/>
        <p:txBody>
          <a:bodyPr/>
          <a:lstStyle/>
          <a:p>
            <a:fld id="{78E4A049-8685-4352-9DC2-828F08FD542B}" type="slidenum">
              <a:rPr lang="en-US" smtClean="0"/>
              <a:pPr/>
              <a:t>20</a:t>
            </a:fld>
            <a:endParaRPr lang="en-US"/>
          </a:p>
        </p:txBody>
      </p:sp>
    </p:spTree>
    <p:extLst>
      <p:ext uri="{BB962C8B-B14F-4D97-AF65-F5344CB8AC3E}">
        <p14:creationId xmlns:p14="http://schemas.microsoft.com/office/powerpoint/2010/main" val="12784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3199241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21</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514985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47219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pPr lvl="2"/>
            <a:r>
              <a:rPr lang="en-US" dirty="0"/>
              <a:t>Scale</a:t>
            </a:r>
          </a:p>
          <a:p>
            <a:pPr lvl="2"/>
            <a:r>
              <a:rPr lang="en-US" dirty="0"/>
              <a:t>Background</a:t>
            </a:r>
          </a:p>
          <a:p>
            <a:endParaRPr lang="en-US" dirty="0"/>
          </a:p>
          <a:p>
            <a:r>
              <a:rPr lang="en-US" dirty="0"/>
              <a:t>Some Tracking parameters include: margin of error between boxes before it’s considered a different box, maybe even using a different distance measurement between boxes (currently using max distance, but could use a 4 coordinate Euclidian/l2 norm), number of frames that </a:t>
            </a:r>
          </a:p>
        </p:txBody>
      </p:sp>
    </p:spTree>
    <p:extLst>
      <p:ext uri="{BB962C8B-B14F-4D97-AF65-F5344CB8AC3E}">
        <p14:creationId xmlns:p14="http://schemas.microsoft.com/office/powerpoint/2010/main" val="3566428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7636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4231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58928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50759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70881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38580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8</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baseline="0" dirty="0"/>
              <a:t>Single-shot detectors provide for faster detection at the cost of accuracy. It is a tradeoff worth making though for our pseudo ‘real-time’ application.</a:t>
            </a:r>
          </a:p>
          <a:p>
            <a:pPr>
              <a:buFont typeface="Wingdings" pitchFamily="2" charset="2"/>
              <a:buNone/>
            </a:pPr>
            <a:endParaRPr lang="en-US" b="0" baseline="0" dirty="0"/>
          </a:p>
          <a:p>
            <a:pPr>
              <a:buFont typeface="Wingdings" pitchFamily="2" charset="2"/>
              <a:buNone/>
            </a:pPr>
            <a:r>
              <a:rPr lang="en-US" b="0" baseline="0" dirty="0"/>
              <a:t>One of the reason why they gain their speed is because the input images are resized to a smaller resolution. This allows the different convolution layers that have multiple scaled feature maps to work through them quickly.  The varied feature maps also help with handling objects with different sizes. Lastly, they are easy </a:t>
            </a:r>
            <a:r>
              <a:rPr lang="en-US" b="0" baseline="0"/>
              <a:t>to train.</a:t>
            </a: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268102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9</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Google</a:t>
            </a:r>
            <a:r>
              <a:rPr lang="en-US" b="0" baseline="0" dirty="0"/>
              <a:t> Inc. developed and announced </a:t>
            </a:r>
            <a:r>
              <a:rPr lang="en-US" b="0" baseline="0" dirty="0" err="1"/>
              <a:t>MobileNets</a:t>
            </a:r>
            <a:r>
              <a:rPr lang="en-US" b="0" baseline="0" dirty="0"/>
              <a:t>, a class of efficient models for mobile and embedded vision applications. It achieves this efficiency by using depth wise separable convolutions to build light weight deep neural networks.</a:t>
            </a:r>
          </a:p>
          <a:p>
            <a:pPr>
              <a:buFont typeface="Wingdings" pitchFamily="2" charset="2"/>
              <a:buNone/>
            </a:pPr>
            <a:endParaRPr lang="en-US" b="0" baseline="0" dirty="0"/>
          </a:p>
          <a:p>
            <a:pPr>
              <a:buFont typeface="Wingdings" pitchFamily="2" charset="2"/>
              <a:buNone/>
            </a:pPr>
            <a:r>
              <a:rPr lang="en-US" b="0" baseline="0" dirty="0"/>
              <a:t>The streamlined architecture brings applications like object detection and landmark recognition off of computers and onto lower resource devices like phones.</a:t>
            </a:r>
          </a:p>
          <a:p>
            <a:pPr>
              <a:buFont typeface="Wingdings" pitchFamily="2" charset="2"/>
              <a:buNone/>
            </a:pPr>
            <a:endParaRPr lang="en-US" b="0" baseline="0" dirty="0"/>
          </a:p>
          <a:p>
            <a:pPr>
              <a:buFont typeface="Wingdings" pitchFamily="2" charset="2"/>
              <a:buNone/>
            </a:pPr>
            <a:r>
              <a:rPr lang="en-US" b="0" baseline="0" dirty="0"/>
              <a:t>This approach falls inline with our intention to target a raspberry pi in the future.</a:t>
            </a:r>
          </a:p>
        </p:txBody>
      </p:sp>
    </p:spTree>
    <p:extLst>
      <p:ext uri="{BB962C8B-B14F-4D97-AF65-F5344CB8AC3E}">
        <p14:creationId xmlns:p14="http://schemas.microsoft.com/office/powerpoint/2010/main" val="116105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Like many</a:t>
            </a:r>
            <a:r>
              <a:rPr lang="en-US" baseline="0" dirty="0"/>
              <a:t> other applications in coding, neural networks are designed perfectly for reuse or transfer learning. Most deep learning applications use this approach instead of building a network from scratch every time.</a:t>
            </a:r>
          </a:p>
          <a:p>
            <a:endParaRPr lang="en-US" baseline="0" dirty="0"/>
          </a:p>
          <a:p>
            <a:r>
              <a:rPr lang="en-US" baseline="0" dirty="0"/>
              <a:t>The process consists of making modifications to </a:t>
            </a:r>
            <a:r>
              <a:rPr lang="en-US" baseline="0" dirty="0" err="1"/>
              <a:t>pretrained</a:t>
            </a:r>
            <a:r>
              <a:rPr lang="en-US" baseline="0" dirty="0"/>
              <a:t> models. Transfer learning can consist of reusing a single layer up to the whole network. </a:t>
            </a:r>
          </a:p>
          <a:p>
            <a:endParaRPr lang="en-US" baseline="0" dirty="0"/>
          </a:p>
          <a:p>
            <a:r>
              <a:rPr lang="en-US" baseline="0" dirty="0"/>
              <a:t>The network that we will be employing was trained on the COCO image dataset. We are reusing the entire structure, but changing the output layer for only 3 classes. The model has already defined feature details and a weight file that helps us load new images in and train for a fraction of the time to get our new output predictions.</a:t>
            </a:r>
            <a:endParaRPr lang="en-US" dirty="0"/>
          </a:p>
        </p:txBody>
      </p:sp>
    </p:spTree>
    <p:extLst>
      <p:ext uri="{BB962C8B-B14F-4D97-AF65-F5344CB8AC3E}">
        <p14:creationId xmlns:p14="http://schemas.microsoft.com/office/powerpoint/2010/main" val="1587849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comments" Target="../comments/comment2.xml"/><Relationship Id="rId5" Type="http://schemas.openxmlformats.org/officeDocument/2006/relationships/image" Target="../media/image19.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334719"/>
            <a:ext cx="7772400" cy="4989881"/>
          </a:xfrm>
          <a:prstGeom prst="rect">
            <a:avLst/>
          </a:prstGeom>
        </p:spPr>
      </p:pic>
    </p:spTree>
    <p:extLst>
      <p:ext uri="{BB962C8B-B14F-4D97-AF65-F5344CB8AC3E}">
        <p14:creationId xmlns:p14="http://schemas.microsoft.com/office/powerpoint/2010/main" val="1906526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Gathering Training 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814538" y="1600200"/>
            <a:ext cx="3024662" cy="4303320"/>
          </a:xfrm>
        </p:spPr>
        <p:txBody>
          <a:bodyPr>
            <a:normAutofit fontScale="925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a:p>
            <a:pPr marL="342900" indent="-342900">
              <a:buFont typeface="Arial" panose="020B0604020202020204" pitchFamily="34" charset="0"/>
              <a:buChar char="•"/>
            </a:pPr>
            <a:r>
              <a:rPr lang="en-US" dirty="0"/>
              <a:t>Resulting XML files are converted to a </a:t>
            </a:r>
            <a:r>
              <a:rPr lang="en-US" dirty="0" err="1"/>
              <a:t>tensorflow</a:t>
            </a:r>
            <a:r>
              <a:rPr lang="en-US" dirty="0"/>
              <a:t> record file.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79168"/>
            <a:ext cx="5204938" cy="2612240"/>
          </a:xfrm>
          <a:prstGeom prst="rect">
            <a:avLst/>
          </a:prstGeom>
        </p:spPr>
      </p:pic>
      <p:cxnSp>
        <p:nvCxnSpPr>
          <p:cNvPr id="8" name="Straight Arrow Connector 7"/>
          <p:cNvCxnSpPr/>
          <p:nvPr/>
        </p:nvCxnSpPr>
        <p:spPr bwMode="auto">
          <a:xfrm>
            <a:off x="3027938" y="5465912"/>
            <a:ext cx="533400" cy="0"/>
          </a:xfrm>
          <a:prstGeom prst="straightConnector1">
            <a:avLst/>
          </a:prstGeom>
          <a:solidFill>
            <a:schemeClr val="accent2"/>
          </a:solidFill>
          <a:ln w="19050" cap="sq" cmpd="sng" algn="ctr">
            <a:solidFill>
              <a:schemeClr val="tx2"/>
            </a:solidFill>
            <a:prstDash val="solid"/>
            <a:round/>
            <a:headEnd type="none" w="med" len="med"/>
            <a:tailEnd type="triangle" w="lg" len="lg"/>
          </a:ln>
          <a:effectLst/>
        </p:spPr>
      </p:cxnSp>
      <p:pic>
        <p:nvPicPr>
          <p:cNvPr id="9" name="Picture 8"/>
          <p:cNvPicPr>
            <a:picLocks noChangeAspect="1"/>
          </p:cNvPicPr>
          <p:nvPr/>
        </p:nvPicPr>
        <p:blipFill>
          <a:blip r:embed="rId4"/>
          <a:stretch>
            <a:fillRect/>
          </a:stretch>
        </p:blipFill>
        <p:spPr>
          <a:xfrm>
            <a:off x="1427738" y="4869720"/>
            <a:ext cx="1427738" cy="1195560"/>
          </a:xfrm>
          <a:prstGeom prst="rect">
            <a:avLst/>
          </a:prstGeom>
        </p:spPr>
      </p:pic>
      <p:pic>
        <p:nvPicPr>
          <p:cNvPr id="10" name="Picture 9"/>
          <p:cNvPicPr>
            <a:picLocks noChangeAspect="1"/>
          </p:cNvPicPr>
          <p:nvPr/>
        </p:nvPicPr>
        <p:blipFill>
          <a:blip r:embed="rId5"/>
          <a:stretch>
            <a:fillRect/>
          </a:stretch>
        </p:blipFill>
        <p:spPr>
          <a:xfrm>
            <a:off x="3733800" y="5174520"/>
            <a:ext cx="961538" cy="729000"/>
          </a:xfrm>
          <a:prstGeom prst="rect">
            <a:avLst/>
          </a:prstGeom>
        </p:spPr>
      </p:pic>
      <p:sp>
        <p:nvSpPr>
          <p:cNvPr id="11" name="TextBox 10"/>
          <p:cNvSpPr txBox="1"/>
          <p:nvPr/>
        </p:nvSpPr>
        <p:spPr>
          <a:xfrm>
            <a:off x="1580138" y="5465912"/>
            <a:ext cx="685800" cy="318208"/>
          </a:xfrm>
          <a:prstGeom prst="rect">
            <a:avLst/>
          </a:prstGeom>
          <a:noFill/>
        </p:spPr>
        <p:txBody>
          <a:bodyPr wrap="square" rtlCol="0">
            <a:noAutofit/>
          </a:bodyPr>
          <a:lstStyle/>
          <a:p>
            <a:pPr algn="ctr"/>
            <a:r>
              <a:rPr lang="en-US" sz="1600" dirty="0"/>
              <a:t>XML</a:t>
            </a:r>
          </a:p>
        </p:txBody>
      </p:sp>
      <p:sp>
        <p:nvSpPr>
          <p:cNvPr id="12" name="TextBox 11"/>
          <p:cNvSpPr txBox="1"/>
          <p:nvPr/>
        </p:nvSpPr>
        <p:spPr>
          <a:xfrm>
            <a:off x="3637538" y="5306808"/>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639804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Training New Model</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13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20" name="Picture 19"/>
          <p:cNvPicPr>
            <a:picLocks noChangeAspect="1"/>
          </p:cNvPicPr>
          <p:nvPr/>
        </p:nvPicPr>
        <p:blipFill>
          <a:blip r:embed="rId3"/>
          <a:stretch>
            <a:fillRect/>
          </a:stretch>
        </p:blipFill>
        <p:spPr>
          <a:xfrm>
            <a:off x="771000" y="3073012"/>
            <a:ext cx="961538" cy="729000"/>
          </a:xfrm>
          <a:prstGeom prst="rect">
            <a:avLst/>
          </a:prstGeom>
        </p:spPr>
      </p:pic>
      <p:sp>
        <p:nvSpPr>
          <p:cNvPr id="21" name="TextBox 20"/>
          <p:cNvSpPr txBox="1"/>
          <p:nvPr/>
        </p:nvSpPr>
        <p:spPr>
          <a:xfrm>
            <a:off x="674738" y="3205300"/>
            <a:ext cx="1143000" cy="318208"/>
          </a:xfrm>
          <a:prstGeom prst="rect">
            <a:avLst/>
          </a:prstGeom>
          <a:noFill/>
        </p:spPr>
        <p:txBody>
          <a:bodyPr wrap="square" rtlCol="0">
            <a:noAutofit/>
          </a:bodyPr>
          <a:lstStyle/>
          <a:p>
            <a:pPr algn="ctr"/>
            <a:r>
              <a:rPr lang="en-US" sz="1600" dirty="0"/>
              <a:t>.</a:t>
            </a:r>
            <a:r>
              <a:rPr lang="en-US" sz="1600" dirty="0" err="1"/>
              <a:t>pbtxt</a:t>
            </a:r>
            <a:endParaRPr lang="en-US" sz="1600" dirty="0"/>
          </a:p>
        </p:txBody>
      </p:sp>
      <p:pic>
        <p:nvPicPr>
          <p:cNvPr id="22" name="Picture 21"/>
          <p:cNvPicPr>
            <a:picLocks noChangeAspect="1"/>
          </p:cNvPicPr>
          <p:nvPr/>
        </p:nvPicPr>
        <p:blipFill>
          <a:blip r:embed="rId3"/>
          <a:stretch>
            <a:fillRect/>
          </a:stretch>
        </p:blipFill>
        <p:spPr>
          <a:xfrm>
            <a:off x="762000" y="4027008"/>
            <a:ext cx="961538" cy="729000"/>
          </a:xfrm>
          <a:prstGeom prst="rect">
            <a:avLst/>
          </a:prstGeom>
        </p:spPr>
      </p:pic>
      <p:sp>
        <p:nvSpPr>
          <p:cNvPr id="23" name="TextBox 22"/>
          <p:cNvSpPr txBox="1"/>
          <p:nvPr/>
        </p:nvSpPr>
        <p:spPr>
          <a:xfrm>
            <a:off x="665738" y="4159296"/>
            <a:ext cx="1143000" cy="318208"/>
          </a:xfrm>
          <a:prstGeom prst="rect">
            <a:avLst/>
          </a:prstGeom>
          <a:noFill/>
        </p:spPr>
        <p:txBody>
          <a:bodyPr wrap="square" rtlCol="0">
            <a:noAutofit/>
          </a:bodyPr>
          <a:lstStyle/>
          <a:p>
            <a:pPr algn="ctr"/>
            <a:r>
              <a:rPr lang="en-US" sz="1600" dirty="0"/>
              <a:t>.</a:t>
            </a:r>
            <a:r>
              <a:rPr lang="en-US" sz="1600" dirty="0" err="1"/>
              <a:t>config</a:t>
            </a:r>
            <a:endParaRPr lang="en-US" sz="1600" dirty="0"/>
          </a:p>
        </p:txBody>
      </p:sp>
      <p:sp>
        <p:nvSpPr>
          <p:cNvPr id="24" name="Text Placeholder 6"/>
          <p:cNvSpPr txBox="1">
            <a:spLocks/>
          </p:cNvSpPr>
          <p:nvPr/>
        </p:nvSpPr>
        <p:spPr>
          <a:xfrm>
            <a:off x="2057400" y="1524000"/>
            <a:ext cx="6629400" cy="4648200"/>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r>
              <a:rPr lang="en-US" sz="2000" dirty="0"/>
              <a:t>To train the model with the new data set four files were needed</a:t>
            </a:r>
          </a:p>
          <a:p>
            <a:pPr marL="662940" lvl="1" indent="-342900"/>
            <a:r>
              <a:rPr lang="en-US" sz="1600" dirty="0" err="1"/>
              <a:t>tf.record</a:t>
            </a:r>
            <a:r>
              <a:rPr lang="en-US" sz="1600" dirty="0"/>
              <a:t> file for each the training and testing dataset</a:t>
            </a:r>
          </a:p>
          <a:p>
            <a:pPr marL="662940" lvl="1" indent="-342900"/>
            <a:r>
              <a:rPr lang="en-US" sz="1600" dirty="0"/>
              <a:t>.</a:t>
            </a:r>
            <a:r>
              <a:rPr lang="en-US" sz="1600" dirty="0" err="1"/>
              <a:t>pbtxt</a:t>
            </a:r>
            <a:r>
              <a:rPr lang="en-US" sz="1600" dirty="0"/>
              <a:t> file which maps the id number to a classification label</a:t>
            </a:r>
          </a:p>
          <a:p>
            <a:pPr marL="662940" lvl="1" indent="-342900"/>
            <a:r>
              <a:rPr lang="en-US" sz="1600" dirty="0"/>
              <a:t>.</a:t>
            </a:r>
            <a:r>
              <a:rPr lang="en-US" sz="1600" dirty="0" err="1"/>
              <a:t>config</a:t>
            </a:r>
            <a:r>
              <a:rPr lang="en-US" sz="1600" dirty="0"/>
              <a:t> which contains the architecture for the neural network</a:t>
            </a:r>
          </a:p>
          <a:p>
            <a:pPr marL="342900" indent="-342900"/>
            <a:r>
              <a:rPr lang="en-US" sz="2000" dirty="0"/>
              <a:t>Configuration file was based off of ssd_mobilenet_v1_pets.config with alterations</a:t>
            </a:r>
          </a:p>
          <a:p>
            <a:pPr marL="662940" lvl="1" indent="-342900"/>
            <a:r>
              <a:rPr lang="en-US" sz="1600" dirty="0"/>
              <a:t>Changes number of classes from 90 to 3</a:t>
            </a:r>
          </a:p>
          <a:p>
            <a:pPr marL="662940" lvl="1" indent="-342900"/>
            <a:r>
              <a:rPr lang="en-US" sz="1600" dirty="0"/>
              <a:t>Batch sized changes from 24 to 15</a:t>
            </a:r>
          </a:p>
          <a:p>
            <a:pPr marL="662940" lvl="1" indent="-342900"/>
            <a:r>
              <a:rPr lang="en-US" sz="1600" dirty="0"/>
              <a:t>Redirected to our </a:t>
            </a:r>
            <a:r>
              <a:rPr lang="en-US" sz="1600" dirty="0" err="1"/>
              <a:t>tf.record</a:t>
            </a:r>
            <a:r>
              <a:rPr lang="en-US" sz="1600" dirty="0"/>
              <a:t> files and label map pb.txt file</a:t>
            </a:r>
          </a:p>
          <a:p>
            <a:pPr marL="342900" indent="-342900"/>
            <a:r>
              <a:rPr lang="en-US" sz="1800" dirty="0"/>
              <a:t>Training ran for 13+ hours and completed 30,857 steps</a:t>
            </a:r>
          </a:p>
          <a:p>
            <a:pPr marL="662940" lvl="1" indent="-342900"/>
            <a:endParaRPr lang="en-US" sz="1600" dirty="0"/>
          </a:p>
          <a:p>
            <a:endParaRPr lang="en-US" sz="2000" dirty="0"/>
          </a:p>
        </p:txBody>
      </p:sp>
      <p:pic>
        <p:nvPicPr>
          <p:cNvPr id="25" name="Picture 24"/>
          <p:cNvPicPr>
            <a:picLocks noChangeAspect="1"/>
          </p:cNvPicPr>
          <p:nvPr/>
        </p:nvPicPr>
        <p:blipFill>
          <a:blip r:embed="rId3"/>
          <a:stretch>
            <a:fillRect/>
          </a:stretch>
        </p:blipFill>
        <p:spPr>
          <a:xfrm>
            <a:off x="762000" y="2045656"/>
            <a:ext cx="961538" cy="729000"/>
          </a:xfrm>
          <a:prstGeom prst="rect">
            <a:avLst/>
          </a:prstGeom>
        </p:spPr>
      </p:pic>
      <p:sp>
        <p:nvSpPr>
          <p:cNvPr id="26" name="TextBox 25"/>
          <p:cNvSpPr txBox="1"/>
          <p:nvPr/>
        </p:nvSpPr>
        <p:spPr>
          <a:xfrm>
            <a:off x="665738" y="2177944"/>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11015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70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id="{F6B3A345-EB7F-42A9-83AB-E1921FF5528A}"/>
              </a:ext>
            </a:extLst>
          </p:cNvPr>
          <p:cNvSpPr>
            <a:spLocks noGrp="1"/>
          </p:cNvSpPr>
          <p:nvPr>
            <p:ph idx="1"/>
          </p:nvPr>
        </p:nvSpPr>
        <p:spPr>
          <a:xfrm>
            <a:off x="457200" y="1524000"/>
            <a:ext cx="8229600" cy="4648200"/>
          </a:xfrm>
        </p:spPr>
        <p:txBody>
          <a:bodyPr>
            <a:normAutofit/>
          </a:bodyPr>
          <a:lstStyle/>
          <a:p>
            <a:endParaRPr lang="en-US" dirty="0"/>
          </a:p>
          <a:p>
            <a:r>
              <a:rPr lang="en-US" dirty="0"/>
              <a:t>Object tracking is successively locating a known object in each frame of a video</a:t>
            </a:r>
          </a:p>
          <a:p>
            <a:pPr lvl="1"/>
            <a:r>
              <a:rPr lang="en-US" dirty="0"/>
              <a:t>Predefined bounding box is used as input to the tracker</a:t>
            </a:r>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the model of the object to be tracked. </a:t>
            </a:r>
          </a:p>
          <a:p>
            <a:pPr lvl="2"/>
            <a:r>
              <a:rPr lang="en-US" dirty="0"/>
              <a:t>Frequently a classifier that is trained online</a:t>
            </a:r>
          </a:p>
          <a:p>
            <a:endParaRPr lang="en-US" dirty="0"/>
          </a:p>
        </p:txBody>
      </p:sp>
      <p:sp>
        <p:nvSpPr>
          <p:cNvPr id="4" name="Footer Placeholder 3">
            <a:extLst>
              <a:ext uri="{FF2B5EF4-FFF2-40B4-BE49-F238E27FC236}">
                <a16:creationId xmlns:a16="http://schemas.microsoft.com/office/drawing/2014/main" id="{F416AEBA-0F66-41E8-9682-93956B520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16</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a:xfrm>
            <a:off x="457200" y="1524000"/>
            <a:ext cx="8229600" cy="4648200"/>
          </a:xfrm>
        </p:spPr>
        <p:txBody>
          <a:bodyPr>
            <a:normAutofit/>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id="{BCBC132C-4506-452B-9E4D-4057F49ECF27}"/>
              </a:ext>
            </a:extLst>
          </p:cNvPr>
          <p:cNvSpPr>
            <a:spLocks noGrp="1"/>
          </p:cNvSpPr>
          <p:nvPr>
            <p:ph idx="1"/>
          </p:nvPr>
        </p:nvSpPr>
        <p:spPr>
          <a:xfrm>
            <a:off x="457200" y="1524000"/>
            <a:ext cx="8229600" cy="4648200"/>
          </a:xfrm>
        </p:spPr>
        <p:txBody>
          <a:bodyPr>
            <a:normAutofit/>
          </a:bodyPr>
          <a:lstStyle/>
          <a:p>
            <a:r>
              <a:rPr lang="en-US" dirty="0"/>
              <a:t>OpenCV 3.3 has 6 types of  online trackers:</a:t>
            </a:r>
          </a:p>
          <a:p>
            <a:r>
              <a:rPr lang="en-US" u="sng" dirty="0" err="1"/>
              <a:t>AdaBoost</a:t>
            </a:r>
            <a:r>
              <a:rPr lang="en-US" u="sng"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(KCF): Builds on MIL’s strategy of creating a large number of overlapping positive identifications. </a:t>
            </a:r>
          </a:p>
        </p:txBody>
      </p:sp>
      <p:sp>
        <p:nvSpPr>
          <p:cNvPr id="4" name="Footer Placeholder 3">
            <a:extLst>
              <a:ext uri="{FF2B5EF4-FFF2-40B4-BE49-F238E27FC236}">
                <a16:creationId xmlns:a16="http://schemas.microsoft.com/office/drawing/2014/main" id="{AC39D359-9786-4E04-9687-51C3070BBB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6AB5-015C-4BA9-93B1-BAA91031C2EC}"/>
              </a:ext>
            </a:extLst>
          </p:cNvPr>
          <p:cNvSpPr>
            <a:spLocks noGrp="1"/>
          </p:cNvSpPr>
          <p:nvPr>
            <p:ph type="title"/>
          </p:nvPr>
        </p:nvSpPr>
        <p:spPr/>
        <p:txBody>
          <a:bodyPr/>
          <a:lstStyle/>
          <a:p>
            <a:r>
              <a:rPr lang="en-US" dirty="0"/>
              <a:t>Tracking Methods, Continued</a:t>
            </a:r>
          </a:p>
        </p:txBody>
      </p:sp>
      <p:sp>
        <p:nvSpPr>
          <p:cNvPr id="3" name="Content Placeholder 2">
            <a:extLst>
              <a:ext uri="{FF2B5EF4-FFF2-40B4-BE49-F238E27FC236}">
                <a16:creationId xmlns:a16="http://schemas.microsoft.com/office/drawing/2014/main" id="{113B0531-B1CF-4657-A9CE-AA2DD30425A4}"/>
              </a:ext>
            </a:extLst>
          </p:cNvPr>
          <p:cNvSpPr>
            <a:spLocks noGrp="1"/>
          </p:cNvSpPr>
          <p:nvPr>
            <p:ph idx="1"/>
          </p:nvPr>
        </p:nvSpPr>
        <p:spPr/>
        <p:txBody>
          <a:bodyPr/>
          <a:lstStyle/>
          <a:p>
            <a:r>
              <a:rPr lang="en-US" u="sng" dirty="0"/>
              <a:t>Other:</a:t>
            </a:r>
          </a:p>
          <a:p>
            <a:pPr lvl="1"/>
            <a:r>
              <a:rPr lang="en-US" b="1" dirty="0" err="1"/>
              <a:t>Medianflow</a:t>
            </a:r>
            <a:r>
              <a:rPr lang="en-US" b="1" dirty="0"/>
              <a:t>:</a:t>
            </a:r>
            <a:r>
              <a:rPr lang="en-US" dirty="0"/>
              <a:t> Looking at a set of points in a bounding box, uses Lucas-</a:t>
            </a:r>
            <a:r>
              <a:rPr lang="en-US" dirty="0" err="1"/>
              <a:t>Kanade</a:t>
            </a:r>
            <a:r>
              <a:rPr lang="en-US" dirty="0"/>
              <a:t> optical flow estimator for a motion model, filtering out bad points. Remaining points used to get the final bounding box. </a:t>
            </a:r>
          </a:p>
          <a:p>
            <a:pPr lvl="1"/>
            <a:r>
              <a:rPr lang="en-US" dirty="0"/>
              <a:t>Tracking, Learning, Detection (TLD):  A different tracking algorithm is combined with a Fern Ensemble classifier, which updates the tracker when it veers off-track</a:t>
            </a:r>
          </a:p>
          <a:p>
            <a:pPr lvl="1"/>
            <a:r>
              <a:rPr lang="en-US" dirty="0" err="1"/>
              <a:t>Goturn</a:t>
            </a:r>
            <a:r>
              <a:rPr lang="en-US" dirty="0"/>
              <a:t>: Uses neural networks pretrained on a variety of labeled tracking videos to track novel objects</a:t>
            </a:r>
          </a:p>
        </p:txBody>
      </p:sp>
      <p:sp>
        <p:nvSpPr>
          <p:cNvPr id="4" name="Footer Placeholder 3">
            <a:extLst>
              <a:ext uri="{FF2B5EF4-FFF2-40B4-BE49-F238E27FC236}">
                <a16:creationId xmlns:a16="http://schemas.microsoft.com/office/drawing/2014/main" id="{235CC58E-D907-4E5A-AC88-756A633964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04A4D0-C512-4F67-A978-E66AB66B4BE2}"/>
              </a:ext>
            </a:extLst>
          </p:cNvPr>
          <p:cNvSpPr>
            <a:spLocks noGrp="1"/>
          </p:cNvSpPr>
          <p:nvPr>
            <p:ph type="sldNum" sz="quarter" idx="12"/>
          </p:nvPr>
        </p:nvSpPr>
        <p:spPr/>
        <p:txBody>
          <a:bodyPr/>
          <a:lstStyle/>
          <a:p>
            <a:fld id="{963B0023-0CED-47F7-85AE-654F0B232C29}" type="slidenum">
              <a:rPr lang="en-US" smtClean="0"/>
              <a:pPr/>
              <a:t>19</a:t>
            </a:fld>
            <a:endParaRPr lang="en-US" dirty="0"/>
          </a:p>
        </p:txBody>
      </p:sp>
    </p:spTree>
    <p:extLst>
      <p:ext uri="{BB962C8B-B14F-4D97-AF65-F5344CB8AC3E}">
        <p14:creationId xmlns:p14="http://schemas.microsoft.com/office/powerpoint/2010/main" val="42040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44712667-CE67-4A92-AA15-2070385BB5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4944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20</a:t>
            </a:fld>
            <a:endParaRPr lang="en-US" dirty="0"/>
          </a:p>
        </p:txBody>
      </p:sp>
      <p:sp>
        <p:nvSpPr>
          <p:cNvPr id="4" name="Footer Placeholder 3">
            <a:extLst>
              <a:ext uri="{FF2B5EF4-FFF2-40B4-BE49-F238E27FC236}">
                <a16:creationId xmlns:a16="http://schemas.microsoft.com/office/drawing/2014/main" id="{7B6BCDB1-D665-4B91-B4F0-ECB38E1E0252}"/>
              </a:ext>
            </a:extLst>
          </p:cNvPr>
          <p:cNvSpPr>
            <a:spLocks noGrp="1"/>
          </p:cNvSpPr>
          <p:nvPr>
            <p:ph type="ftr" sz="quarter" idx="11"/>
          </p:nvPr>
        </p:nvSpPr>
        <p:spPr/>
        <p:txBody>
          <a:bodyPr/>
          <a:lstStyle/>
          <a:p>
            <a:endParaRPr lang="en-US" dirty="0"/>
          </a:p>
        </p:txBody>
      </p:sp>
      <p:sp>
        <p:nvSpPr>
          <p:cNvPr id="21" name="Content Placeholder 20">
            <a:extLst>
              <a:ext uri="{FF2B5EF4-FFF2-40B4-BE49-F238E27FC236}">
                <a16:creationId xmlns:a16="http://schemas.microsoft.com/office/drawing/2014/main"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a16="http://schemas.microsoft.com/office/drawing/2014/main" id="{671800C8-00BC-46B2-92C8-DE7F7B455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Results and Conclusions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044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F206-635F-464C-83D3-6E6088C10BF2}"/>
              </a:ext>
            </a:extLst>
          </p:cNvPr>
          <p:cNvSpPr>
            <a:spLocks noGrp="1"/>
          </p:cNvSpPr>
          <p:nvPr>
            <p:ph type="title"/>
          </p:nvPr>
        </p:nvSpPr>
        <p:spPr/>
        <p:txBody>
          <a:bodyPr/>
          <a:lstStyle/>
          <a:p>
            <a:r>
              <a:rPr lang="en-US" dirty="0"/>
              <a:t>Real-Time Detection (Tracking)</a:t>
            </a:r>
          </a:p>
        </p:txBody>
      </p:sp>
      <p:pic>
        <p:nvPicPr>
          <p:cNvPr id="6" name="Track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3200" y="1524000"/>
            <a:ext cx="6197600" cy="4648200"/>
          </a:xfrm>
        </p:spPr>
      </p:pic>
      <p:sp>
        <p:nvSpPr>
          <p:cNvPr id="4" name="Footer Placeholder 3">
            <a:extLst>
              <a:ext uri="{FF2B5EF4-FFF2-40B4-BE49-F238E27FC236}">
                <a16:creationId xmlns:a16="http://schemas.microsoft.com/office/drawing/2014/main" id="{8798D9F1-5F41-4C21-84DA-D5BF3ED17529}"/>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a16="http://schemas.microsoft.com/office/drawing/2014/main" id="{6F20FFEC-7A3A-4753-ABF5-99A80EE8DD7D}"/>
              </a:ext>
            </a:extLst>
          </p:cNvPr>
          <p:cNvSpPr>
            <a:spLocks noGrp="1"/>
          </p:cNvSpPr>
          <p:nvPr>
            <p:ph type="sldNum" sz="quarter" idx="12"/>
          </p:nvPr>
        </p:nvSpPr>
        <p:spPr/>
        <p:txBody>
          <a:bodyPr/>
          <a:lstStyle/>
          <a:p>
            <a:fld id="{963B0023-0CED-47F7-85AE-654F0B232C29}" type="slidenum">
              <a:rPr lang="en-US" smtClean="0"/>
              <a:pPr/>
              <a:t>22</a:t>
            </a:fld>
            <a:endParaRPr lang="en-US" dirty="0"/>
          </a:p>
        </p:txBody>
      </p:sp>
    </p:spTree>
    <p:extLst>
      <p:ext uri="{BB962C8B-B14F-4D97-AF65-F5344CB8AC3E}">
        <p14:creationId xmlns:p14="http://schemas.microsoft.com/office/powerpoint/2010/main" val="4080948350"/>
      </p:ext>
    </p:extLst>
  </p:cSld>
  <p:clrMapOvr>
    <a:masterClrMapping/>
  </p:clrMapOvr>
  <mc:AlternateContent xmlns:mc="http://schemas.openxmlformats.org/markup-compatibility/2006" xmlns:p14="http://schemas.microsoft.com/office/powerpoint/2010/main">
    <mc:Choice Requires="p14">
      <p:transition spd="slow" p14:dur="2000" advClick="0" advTm="36000"/>
    </mc:Choice>
    <mc:Fallback xmlns="">
      <p:transition spd="slow" advClick="0" advTm="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Collected and labeled new, tool-specific dataset</a:t>
            </a:r>
          </a:p>
          <a:p>
            <a:r>
              <a:rPr lang="en-US" dirty="0"/>
              <a:t>Used transfer learning to modify </a:t>
            </a:r>
            <a:r>
              <a:rPr lang="en-US" dirty="0" err="1"/>
              <a:t>MobileNet</a:t>
            </a:r>
            <a:r>
              <a:rPr lang="en-US" dirty="0"/>
              <a:t>-SSD classifier trained on the COCO dataset, for our tool dataset. </a:t>
            </a:r>
          </a:p>
          <a:p>
            <a:r>
              <a:rPr lang="en-US" dirty="0"/>
              <a:t>Implemented real-time object detection using self-trained model.</a:t>
            </a:r>
          </a:p>
          <a:p>
            <a:pPr lvl="1"/>
            <a:r>
              <a:rPr lang="en-US" dirty="0"/>
              <a:t>50 FPS average</a:t>
            </a:r>
          </a:p>
          <a:p>
            <a:r>
              <a:rPr lang="en-US" dirty="0"/>
              <a:t>Incorporated </a:t>
            </a:r>
            <a:r>
              <a:rPr lang="en-US" dirty="0" err="1"/>
              <a:t>medianflow</a:t>
            </a:r>
            <a:r>
              <a:rPr lang="en-US" dirty="0"/>
              <a:t>-based tracking to improve fps and incorporate ID persistence.</a:t>
            </a:r>
          </a:p>
          <a:p>
            <a:pPr lvl="1"/>
            <a:r>
              <a:rPr lang="en-US" dirty="0"/>
              <a:t>110 FPS average, one object tracked.</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Places to Improve</a:t>
            </a:r>
          </a:p>
        </p:txBody>
      </p:sp>
      <p:sp>
        <p:nvSpPr>
          <p:cNvPr id="499719" name="Rectangle 7"/>
          <p:cNvSpPr>
            <a:spLocks noGrp="1" noChangeArrowheads="1"/>
          </p:cNvSpPr>
          <p:nvPr>
            <p:ph idx="1"/>
          </p:nvPr>
        </p:nvSpPr>
        <p:spPr/>
        <p:txBody>
          <a:bodyPr>
            <a:normAutofit lnSpcReduction="10000"/>
          </a:bodyPr>
          <a:lstStyle/>
          <a:p>
            <a:r>
              <a:rPr lang="en-US" dirty="0"/>
              <a:t>Detection</a:t>
            </a:r>
          </a:p>
          <a:p>
            <a:pPr lvl="1"/>
            <a:r>
              <a:rPr lang="en-US" dirty="0"/>
              <a:t>Artificially grow dataset with data augmentation</a:t>
            </a:r>
          </a:p>
          <a:p>
            <a:pPr lvl="2"/>
            <a:r>
              <a:rPr lang="en-US" dirty="0"/>
              <a:t>Apply rotations, translations, flipping, and rescaling</a:t>
            </a:r>
          </a:p>
          <a:p>
            <a:pPr lvl="1"/>
            <a:r>
              <a:rPr lang="en-US" dirty="0"/>
              <a:t>Wider variety of training images</a:t>
            </a:r>
          </a:p>
          <a:p>
            <a:pPr lvl="1"/>
            <a:r>
              <a:rPr lang="en-US" dirty="0"/>
              <a:t>More quantitative evaluation techniques</a:t>
            </a:r>
          </a:p>
          <a:p>
            <a:pPr lvl="2"/>
            <a:r>
              <a:rPr lang="en-US" dirty="0"/>
              <a:t>Precision-recall curve</a:t>
            </a:r>
          </a:p>
          <a:p>
            <a:pPr lvl="2"/>
            <a:r>
              <a:rPr lang="en-US" dirty="0"/>
              <a:t>F1 score</a:t>
            </a:r>
          </a:p>
          <a:p>
            <a:r>
              <a:rPr lang="en-US" dirty="0"/>
              <a:t>Tracking</a:t>
            </a:r>
          </a:p>
          <a:p>
            <a:pPr lvl="1"/>
            <a:r>
              <a:rPr lang="en-US" dirty="0"/>
              <a:t>Utilize more complex methods for tracking</a:t>
            </a:r>
          </a:p>
          <a:p>
            <a:pPr lvl="2"/>
            <a:r>
              <a:rPr lang="en-US" dirty="0"/>
              <a:t>Only managed to get KCF, </a:t>
            </a:r>
            <a:r>
              <a:rPr lang="en-US" dirty="0" err="1"/>
              <a:t>medianflow</a:t>
            </a:r>
            <a:r>
              <a:rPr lang="en-US" dirty="0"/>
              <a:t> working</a:t>
            </a:r>
          </a:p>
          <a:p>
            <a:pPr lvl="2"/>
            <a:r>
              <a:rPr lang="en-US" dirty="0" err="1"/>
              <a:t>Medianflow</a:t>
            </a:r>
            <a:r>
              <a:rPr lang="en-US" dirty="0"/>
              <a:t> is not as robust as other methods</a:t>
            </a:r>
          </a:p>
          <a:p>
            <a:pPr lvl="1"/>
            <a:r>
              <a:rPr lang="en-US" dirty="0"/>
              <a:t>Improve ID incrementing logic.</a:t>
            </a:r>
          </a:p>
          <a:p>
            <a:pPr lvl="2"/>
            <a:r>
              <a:rPr lang="en-US" dirty="0"/>
              <a:t>A number of parameters to tune that may make for more consistent IDs.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Create a more complete training dataset.</a:t>
            </a:r>
          </a:p>
          <a:p>
            <a:pPr lvl="1"/>
            <a:r>
              <a:rPr lang="en-US" dirty="0"/>
              <a:t>More classes of tools</a:t>
            </a:r>
          </a:p>
          <a:p>
            <a:r>
              <a:rPr lang="en-US" dirty="0"/>
              <a:t>Explore alternate detection frameworks.</a:t>
            </a:r>
          </a:p>
          <a:p>
            <a:pPr lvl="1"/>
            <a:r>
              <a:rPr lang="en-US" dirty="0"/>
              <a:t>Inception V2 + </a:t>
            </a:r>
            <a:r>
              <a:rPr lang="en-US" dirty="0" err="1"/>
              <a:t>Resnet</a:t>
            </a:r>
            <a:endParaRPr lang="en-US" dirty="0"/>
          </a:p>
          <a:p>
            <a:r>
              <a:rPr lang="en-US" dirty="0"/>
              <a:t>More exploration of tracking methods.</a:t>
            </a:r>
          </a:p>
          <a:p>
            <a:pPr lvl="1"/>
            <a:r>
              <a:rPr lang="en-US" dirty="0" err="1"/>
              <a:t>Goturn</a:t>
            </a:r>
            <a:r>
              <a:rPr lang="en-US" dirty="0"/>
              <a:t>, TLD, KCF in practice</a:t>
            </a:r>
          </a:p>
          <a:p>
            <a:pPr lvl="1"/>
            <a:r>
              <a:rPr lang="en-US" dirty="0"/>
              <a:t>Hyperparameter tuning </a:t>
            </a:r>
          </a:p>
          <a:p>
            <a:r>
              <a:rPr lang="en-US" dirty="0"/>
              <a:t>Develop a user-facing frontend</a:t>
            </a:r>
          </a:p>
          <a:p>
            <a:pPr lvl="1"/>
            <a:r>
              <a:rPr lang="en-US" dirty="0"/>
              <a:t>Allow user to train new tools, train on their own tools.</a:t>
            </a:r>
          </a:p>
          <a:p>
            <a:pPr marL="320040" lvl="1" indent="0">
              <a:buNone/>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sz="2000" dirty="0"/>
              <a:t>Starting the framework for a lab assistant robot</a:t>
            </a:r>
          </a:p>
          <a:p>
            <a:r>
              <a:rPr lang="en-US" sz="2000"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id="{39300D7E-EDFF-45A1-9AE1-A4EA601D2752}"/>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Text Placeholder 6">
            <a:extLst>
              <a:ext uri="{FF2B5EF4-FFF2-40B4-BE49-F238E27FC236}">
                <a16:creationId xmlns:a16="http://schemas.microsoft.com/office/drawing/2014/main"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a16="http://schemas.microsoft.com/office/drawing/2014/main" id="{C4745D95-2514-41E0-8EFA-5915E1EC0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Detection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349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Single-Shot Detectors</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1026" name="Picture 2" descr="http://joshua881228.webfactional.com/media/uploads/ReadingNote/arXiv_SSD/SS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98" y="2438400"/>
            <a:ext cx="8236202" cy="237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588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err="1"/>
              <a:t>MobileNets</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4376"/>
            <a:ext cx="9144000" cy="3518297"/>
          </a:xfrm>
          <a:prstGeom prst="rect">
            <a:avLst/>
          </a:prstGeom>
        </p:spPr>
      </p:pic>
      <p:sp>
        <p:nvSpPr>
          <p:cNvPr id="6" name="TextBox 5"/>
          <p:cNvSpPr txBox="1"/>
          <p:nvPr/>
        </p:nvSpPr>
        <p:spPr>
          <a:xfrm>
            <a:off x="4419600" y="6096000"/>
            <a:ext cx="914400" cy="304800"/>
          </a:xfrm>
          <a:prstGeom prst="rect">
            <a:avLst/>
          </a:prstGeom>
          <a:noFill/>
        </p:spPr>
        <p:txBody>
          <a:bodyPr wrap="none" rtlCol="0">
            <a:noAutofit/>
          </a:bodyPr>
          <a:lstStyle/>
          <a:p>
            <a:pPr algn="ctr"/>
            <a:r>
              <a:rPr lang="en-US" sz="1000" dirty="0"/>
              <a:t>A. G. Howard</a:t>
            </a:r>
            <a:r>
              <a:rPr lang="en-US" sz="1000" i="1" dirty="0"/>
              <a:t> et al</a:t>
            </a:r>
            <a:r>
              <a:rPr lang="en-US" sz="1000" dirty="0"/>
              <a:t>, "</a:t>
            </a:r>
            <a:r>
              <a:rPr lang="en-US" sz="1000" dirty="0" err="1"/>
              <a:t>MobileNets</a:t>
            </a:r>
            <a:r>
              <a:rPr lang="en-US" sz="1000" dirty="0"/>
              <a:t>: Efficient Convolutional Neural Networks for Mobile Vision Applications," 2017.</a:t>
            </a:r>
          </a:p>
          <a:p>
            <a:pPr algn="ctr"/>
            <a:endParaRPr lang="en-US" sz="1000" dirty="0" err="1"/>
          </a:p>
        </p:txBody>
      </p:sp>
    </p:spTree>
    <p:extLst>
      <p:ext uri="{BB962C8B-B14F-4D97-AF65-F5344CB8AC3E}">
        <p14:creationId xmlns:p14="http://schemas.microsoft.com/office/powerpoint/2010/main" val="26195254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419</TotalTime>
  <Words>3440</Words>
  <Application>Microsoft Office PowerPoint</Application>
  <PresentationFormat>On-screen Show (4:3)</PresentationFormat>
  <Paragraphs>278</Paragraphs>
  <Slides>27</Slides>
  <Notes>24</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Courier New</vt:lpstr>
      <vt:lpstr>Times New Roman</vt:lpstr>
      <vt:lpstr>Verdana</vt:lpstr>
      <vt:lpstr>Wingdings</vt:lpstr>
      <vt:lpstr>WPI-White</vt:lpstr>
      <vt:lpstr>WPI_Gray</vt:lpstr>
      <vt:lpstr>Desktop Object Identification and Tracking</vt:lpstr>
      <vt:lpstr>Introduction</vt:lpstr>
      <vt:lpstr>Motivation</vt:lpstr>
      <vt:lpstr>Introduction</vt:lpstr>
      <vt:lpstr>Desk Camera Configuration</vt:lpstr>
      <vt:lpstr>Code Structure</vt:lpstr>
      <vt:lpstr>Object Detection</vt:lpstr>
      <vt:lpstr>Single-Shot Detectors</vt:lpstr>
      <vt:lpstr>MobileNets</vt:lpstr>
      <vt:lpstr>Transfer Learning</vt:lpstr>
      <vt:lpstr>Gathering Training Set</vt:lpstr>
      <vt:lpstr>Bounding Box Labels</vt:lpstr>
      <vt:lpstr>Training New Model</vt:lpstr>
      <vt:lpstr>Real-time Detection (No Tracking)</vt:lpstr>
      <vt:lpstr>Object Tracking</vt:lpstr>
      <vt:lpstr>What is Object Tracking?</vt:lpstr>
      <vt:lpstr>Why Track?</vt:lpstr>
      <vt:lpstr>Tracking Methods</vt:lpstr>
      <vt:lpstr>Tracking Methods, Continued</vt:lpstr>
      <vt:lpstr>Incorporating Tracking</vt:lpstr>
      <vt:lpstr>Results and Conclusions</vt:lpstr>
      <vt:lpstr>Real-Time Detection (Tracking)</vt:lpstr>
      <vt:lpstr>Results</vt:lpstr>
      <vt:lpstr>Places to Improve</vt:lpstr>
      <vt:lpstr>Future Work</vt:lpstr>
      <vt:lpstr>Any Questions?</vt:lpstr>
      <vt:lpstr>PowerPoint Presentation</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Li, Max Hongming</cp:lastModifiedBy>
  <cp:revision>100</cp:revision>
  <dcterms:created xsi:type="dcterms:W3CDTF">2016-10-10T18:04:18Z</dcterms:created>
  <dcterms:modified xsi:type="dcterms:W3CDTF">2017-12-12T00:53:33Z</dcterms:modified>
</cp:coreProperties>
</file>